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7"/>
  </p:notesMasterIdLst>
  <p:sldIdLst>
    <p:sldId id="256" r:id="rId2"/>
    <p:sldId id="269" r:id="rId3"/>
    <p:sldId id="270" r:id="rId4"/>
    <p:sldId id="257" r:id="rId5"/>
    <p:sldId id="265" r:id="rId6"/>
    <p:sldId id="266" r:id="rId7"/>
    <p:sldId id="258" r:id="rId8"/>
    <p:sldId id="259" r:id="rId9"/>
    <p:sldId id="267" r:id="rId10"/>
    <p:sldId id="260" r:id="rId11"/>
    <p:sldId id="261" r:id="rId12"/>
    <p:sldId id="262" r:id="rId13"/>
    <p:sldId id="268" r:id="rId14"/>
    <p:sldId id="263" r:id="rId15"/>
    <p:sldId id="26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378A6-14CD-45FD-8837-D66E83DFA03A}" type="datetimeFigureOut">
              <a:rPr lang="id-ID" smtClean="0"/>
              <a:pPr/>
              <a:t>22/10/2025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E585C-E018-448D-A5E2-019C0F1143AF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7E585C-E018-448D-A5E2-019C0F1143AF}" type="slidenum">
              <a:rPr lang="id-ID" smtClean="0"/>
              <a:pPr/>
              <a:t>12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6626-4101-434C-800E-5B37739AD47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6626-4101-434C-800E-5B37739AD47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6626-4101-434C-800E-5B37739AD47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6626-4101-434C-800E-5B37739AD47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6626-4101-434C-800E-5B37739AD47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6626-4101-434C-800E-5B37739AD47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6626-4101-434C-800E-5B37739AD47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6626-4101-434C-800E-5B37739AD47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6626-4101-434C-800E-5B37739AD47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6626-4101-434C-800E-5B37739AD47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96626-4101-434C-800E-5B37739AD47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</p:spTree>
  </p:cSld>
  <p:clrMapOvr>
    <a:masterClrMapping/>
  </p:clrMapOvr>
  <p:transition spd="slow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C296626-4101-434C-800E-5B37739AD471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C5A45C0-F0EB-4719-BD23-391462FD37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wheel spokes="3"/>
  </p:transition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071546"/>
            <a:ext cx="7772400" cy="2857520"/>
          </a:xfrm>
        </p:spPr>
        <p:txBody>
          <a:bodyPr>
            <a:normAutofit/>
          </a:bodyPr>
          <a:lstStyle/>
          <a:p>
            <a:br>
              <a:rPr lang="en-US" dirty="0">
                <a:effectLst/>
              </a:rPr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596" y="2357430"/>
            <a:ext cx="5368414" cy="28575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00034" y="928670"/>
            <a:ext cx="807249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d-ID" sz="6600" b="1" dirty="0"/>
              <a:t>VI.</a:t>
            </a:r>
            <a:r>
              <a:rPr lang="id-ID" sz="6600" dirty="0"/>
              <a:t> </a:t>
            </a:r>
            <a:r>
              <a:rPr lang="en-US" sz="6600" b="1" dirty="0"/>
              <a:t>KELOMPOK ANUTAN </a:t>
            </a:r>
            <a:br>
              <a:rPr lang="en-US" sz="6600" b="1" dirty="0"/>
            </a:br>
            <a:r>
              <a:rPr lang="id-ID" sz="6600" b="1" dirty="0"/>
              <a:t>DAN</a:t>
            </a:r>
            <a:r>
              <a:rPr lang="en-US" sz="6600" b="1" dirty="0"/>
              <a:t> </a:t>
            </a:r>
            <a:br>
              <a:rPr lang="en-US" b="1" dirty="0"/>
            </a:br>
            <a:r>
              <a:rPr lang="en-US" sz="6600" b="1" dirty="0"/>
              <a:t>KONSUMEN</a:t>
            </a:r>
            <a:r>
              <a:rPr lang="en-US" sz="6000" b="1" dirty="0"/>
              <a:t> </a:t>
            </a:r>
            <a:endParaRPr lang="id-ID" sz="60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922C08-FA24-8623-9D56-1100F11818A9}"/>
              </a:ext>
            </a:extLst>
          </p:cNvPr>
          <p:cNvSpPr txBox="1"/>
          <p:nvPr/>
        </p:nvSpPr>
        <p:spPr>
          <a:xfrm>
            <a:off x="3635896" y="5287362"/>
            <a:ext cx="463579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dirty="0"/>
              <a:t>Meeting ID: 928 0297 7314</a:t>
            </a:r>
          </a:p>
          <a:p>
            <a:r>
              <a:rPr lang="en-ID" dirty="0"/>
              <a:t>Passcode: PSIUPIYAI</a:t>
            </a:r>
          </a:p>
        </p:txBody>
      </p:sp>
    </p:spTree>
    <p:extLst>
      <p:ext uri="{BB962C8B-B14F-4D97-AF65-F5344CB8AC3E}">
        <p14:creationId xmlns:p14="http://schemas.microsoft.com/office/powerpoint/2010/main" val="2418094018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357166"/>
            <a:ext cx="8572560" cy="614366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i="1" dirty="0">
                <a:solidFill>
                  <a:srgbClr val="0070C0"/>
                </a:solidFill>
              </a:rPr>
              <a:t>d. </a:t>
            </a:r>
            <a:r>
              <a:rPr lang="en-US" b="1" i="1" dirty="0" err="1">
                <a:solidFill>
                  <a:srgbClr val="0070C0"/>
                </a:solidFill>
              </a:rPr>
              <a:t>Kelompok</a:t>
            </a:r>
            <a:r>
              <a:rPr lang="en-US" b="1" i="1" dirty="0">
                <a:solidFill>
                  <a:srgbClr val="0070C0"/>
                </a:solidFill>
              </a:rPr>
              <a:t>/</a:t>
            </a:r>
            <a:r>
              <a:rPr lang="en-US" b="1" i="1" dirty="0" err="1">
                <a:solidFill>
                  <a:srgbClr val="0070C0"/>
                </a:solidFill>
              </a:rPr>
              <a:t>masyarakat</a:t>
            </a:r>
            <a:r>
              <a:rPr lang="en-US" b="1" i="1" dirty="0">
                <a:solidFill>
                  <a:srgbClr val="0070C0"/>
                </a:solidFill>
              </a:rPr>
              <a:t> </a:t>
            </a:r>
            <a:r>
              <a:rPr lang="en-US" b="1" i="1" dirty="0" err="1">
                <a:solidFill>
                  <a:srgbClr val="0070C0"/>
                </a:solidFill>
              </a:rPr>
              <a:t>maya</a:t>
            </a:r>
            <a:endParaRPr lang="id-ID" b="1" i="1" dirty="0">
              <a:solidFill>
                <a:srgbClr val="0070C0"/>
              </a:solidFill>
            </a:endParaRPr>
          </a:p>
          <a:p>
            <a:pPr marL="0" lvl="0" indent="0">
              <a:buNone/>
            </a:pPr>
            <a:r>
              <a:rPr lang="en-US" sz="3200" dirty="0" err="1"/>
              <a:t>Berkat</a:t>
            </a:r>
            <a:r>
              <a:rPr lang="en-US" sz="3200" dirty="0"/>
              <a:t> computer </a:t>
            </a:r>
            <a:r>
              <a:rPr lang="en-US" sz="3200" dirty="0" err="1"/>
              <a:t>dan</a:t>
            </a:r>
            <a:r>
              <a:rPr lang="en-US" sz="3200" dirty="0"/>
              <a:t> internet </a:t>
            </a:r>
            <a:r>
              <a:rPr lang="en-US" sz="3200" dirty="0" err="1"/>
              <a:t>terbentuk</a:t>
            </a:r>
            <a:r>
              <a:rPr lang="en-US" sz="3200" dirty="0"/>
              <a:t> </a:t>
            </a:r>
            <a:r>
              <a:rPr lang="en-US" sz="3200" dirty="0" err="1"/>
              <a:t>tipe</a:t>
            </a:r>
            <a:r>
              <a:rPr lang="en-US" sz="3200" dirty="0"/>
              <a:t> </a:t>
            </a:r>
            <a:r>
              <a:rPr lang="en-US" sz="3200" dirty="0" err="1"/>
              <a:t>kelompok</a:t>
            </a:r>
            <a:r>
              <a:rPr lang="en-US" sz="3200" dirty="0"/>
              <a:t> </a:t>
            </a:r>
            <a:r>
              <a:rPr lang="en-US" sz="3200" dirty="0" err="1"/>
              <a:t>baru</a:t>
            </a:r>
            <a:r>
              <a:rPr lang="en-US" sz="3200" dirty="0"/>
              <a:t>, </a:t>
            </a:r>
            <a:r>
              <a:rPr lang="en-US" sz="3200" dirty="0" err="1"/>
              <a:t>dewasa</a:t>
            </a:r>
            <a:r>
              <a:rPr lang="en-US" sz="3200" dirty="0"/>
              <a:t>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dirty="0" err="1"/>
              <a:t>anak-anak</a:t>
            </a:r>
            <a:r>
              <a:rPr lang="en-US" sz="3200" dirty="0"/>
              <a:t> </a:t>
            </a:r>
            <a:r>
              <a:rPr lang="en-US" sz="3200" dirty="0" err="1"/>
              <a:t>membuka</a:t>
            </a:r>
            <a:r>
              <a:rPr lang="en-US" sz="3200" dirty="0"/>
              <a:t> </a:t>
            </a:r>
            <a:r>
              <a:rPr lang="en-US" sz="3200" dirty="0" err="1"/>
              <a:t>komputer</a:t>
            </a:r>
            <a:r>
              <a:rPr lang="en-US" sz="3200" dirty="0"/>
              <a:t> </a:t>
            </a:r>
            <a:r>
              <a:rPr lang="en-US" sz="3200" dirty="0" err="1"/>
              <a:t>mereka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mengakses</a:t>
            </a:r>
            <a:r>
              <a:rPr lang="en-US" sz="3200" dirty="0"/>
              <a:t> </a:t>
            </a:r>
            <a:r>
              <a:rPr lang="en-US" sz="3200" dirty="0" err="1"/>
              <a:t>berbagai</a:t>
            </a:r>
            <a:r>
              <a:rPr lang="en-US" sz="3200" dirty="0"/>
              <a:t> </a:t>
            </a:r>
            <a:r>
              <a:rPr lang="en-US" sz="3200" dirty="0" err="1"/>
              <a:t>situs</a:t>
            </a:r>
            <a:r>
              <a:rPr lang="en-US" dirty="0"/>
              <a:t>.</a:t>
            </a:r>
          </a:p>
          <a:p>
            <a:endParaRPr lang="en-US" sz="1200" dirty="0"/>
          </a:p>
          <a:p>
            <a:pPr marL="0" lvl="0" indent="0">
              <a:buNone/>
            </a:pPr>
            <a:r>
              <a:rPr lang="en-US" b="1" i="1" dirty="0">
                <a:solidFill>
                  <a:srgbClr val="0070C0"/>
                </a:solidFill>
              </a:rPr>
              <a:t>e. </a:t>
            </a:r>
            <a:r>
              <a:rPr lang="en-US" b="1" i="1" dirty="0" err="1">
                <a:solidFill>
                  <a:srgbClr val="0070C0"/>
                </a:solidFill>
              </a:rPr>
              <a:t>Kelompok</a:t>
            </a:r>
            <a:r>
              <a:rPr lang="en-US" b="1" i="1" dirty="0">
                <a:solidFill>
                  <a:srgbClr val="0070C0"/>
                </a:solidFill>
              </a:rPr>
              <a:t> </a:t>
            </a:r>
            <a:r>
              <a:rPr lang="en-US" b="1" i="1" dirty="0" err="1">
                <a:solidFill>
                  <a:srgbClr val="0070C0"/>
                </a:solidFill>
              </a:rPr>
              <a:t>aksi</a:t>
            </a:r>
            <a:r>
              <a:rPr lang="en-US" b="1" i="1" dirty="0">
                <a:solidFill>
                  <a:srgbClr val="0070C0"/>
                </a:solidFill>
              </a:rPr>
              <a:t> – </a:t>
            </a:r>
            <a:r>
              <a:rPr lang="en-US" b="1" i="1" dirty="0" err="1">
                <a:solidFill>
                  <a:srgbClr val="0070C0"/>
                </a:solidFill>
              </a:rPr>
              <a:t>konsumen</a:t>
            </a:r>
            <a:endParaRPr lang="id-ID" b="1" i="1" dirty="0">
              <a:solidFill>
                <a:srgbClr val="0070C0"/>
              </a:solidFill>
            </a:endParaRPr>
          </a:p>
          <a:p>
            <a:pPr marL="0" lvl="0" indent="0">
              <a:buNone/>
            </a:pPr>
            <a:r>
              <a:rPr lang="en-US" sz="3200" dirty="0" err="1"/>
              <a:t>Mencul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akibat</a:t>
            </a:r>
            <a:r>
              <a:rPr lang="en-US" sz="3200" dirty="0"/>
              <a:t> </a:t>
            </a:r>
            <a:r>
              <a:rPr lang="en-US" sz="3200" dirty="0" err="1"/>
              <a:t>reaksi</a:t>
            </a:r>
            <a:r>
              <a:rPr lang="en-US" sz="3200" dirty="0"/>
              <a:t> </a:t>
            </a:r>
            <a:r>
              <a:rPr lang="en-US" sz="3200" dirty="0" err="1"/>
              <a:t>terhadap</a:t>
            </a:r>
            <a:r>
              <a:rPr lang="en-US" sz="3200" dirty="0"/>
              <a:t> </a:t>
            </a:r>
            <a:r>
              <a:rPr lang="en-US" sz="3200" dirty="0" err="1"/>
              <a:t>gerakan</a:t>
            </a:r>
            <a:r>
              <a:rPr lang="en-US" sz="3200" dirty="0"/>
              <a:t> </a:t>
            </a:r>
            <a:r>
              <a:rPr lang="en-US" sz="3200" dirty="0" err="1"/>
              <a:t>konsumen</a:t>
            </a:r>
            <a:r>
              <a:rPr lang="en-US" sz="3200" dirty="0"/>
              <a:t> yang </a:t>
            </a:r>
            <a:r>
              <a:rPr lang="en-US" sz="3200" dirty="0" err="1"/>
              <a:t>memberikan</a:t>
            </a:r>
            <a:r>
              <a:rPr lang="en-US" sz="3200" dirty="0"/>
              <a:t> </a:t>
            </a:r>
            <a:r>
              <a:rPr lang="en-US" sz="3200" dirty="0" err="1"/>
              <a:t>keputusan</a:t>
            </a:r>
            <a:r>
              <a:rPr lang="en-US" sz="3200" dirty="0"/>
              <a:t> </a:t>
            </a:r>
            <a:r>
              <a:rPr lang="en-US" sz="3200" dirty="0" err="1"/>
              <a:t>pembelian</a:t>
            </a:r>
            <a:r>
              <a:rPr lang="en-US" sz="3200" dirty="0"/>
              <a:t> yang </a:t>
            </a:r>
            <a:r>
              <a:rPr lang="en-US" sz="3200" dirty="0" err="1"/>
              <a:t>tepat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279637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285728"/>
            <a:ext cx="8572560" cy="6286544"/>
          </a:xfrm>
        </p:spPr>
        <p:txBody>
          <a:bodyPr>
            <a:normAutofit/>
          </a:bodyPr>
          <a:lstStyle/>
          <a:p>
            <a:pPr marL="514350" lvl="0" indent="-514350">
              <a:buNone/>
            </a:pPr>
            <a:r>
              <a:rPr lang="id-ID" b="1" dirty="0"/>
              <a:t>2.	</a:t>
            </a:r>
            <a:r>
              <a:rPr lang="en-US" b="1" dirty="0" err="1"/>
              <a:t>Daya</a:t>
            </a:r>
            <a:r>
              <a:rPr lang="en-US" b="1" dirty="0"/>
              <a:t> </a:t>
            </a:r>
            <a:r>
              <a:rPr lang="en-US" b="1" dirty="0" err="1"/>
              <a:t>tarik</a:t>
            </a:r>
            <a:r>
              <a:rPr lang="en-US" b="1" dirty="0"/>
              <a:t> </a:t>
            </a:r>
            <a:r>
              <a:rPr lang="en-US" b="1" dirty="0" err="1"/>
              <a:t>kelompok</a:t>
            </a:r>
            <a:r>
              <a:rPr lang="en-US" b="1" dirty="0"/>
              <a:t> </a:t>
            </a:r>
            <a:r>
              <a:rPr lang="en-US" b="1" dirty="0" err="1"/>
              <a:t>selebritis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arti</a:t>
            </a:r>
            <a:r>
              <a:rPr lang="en-US" b="1" dirty="0"/>
              <a:t> </a:t>
            </a:r>
            <a:r>
              <a:rPr lang="en-US" b="1" dirty="0" err="1"/>
              <a:t>luas</a:t>
            </a:r>
            <a:r>
              <a:rPr lang="en-US" sz="2400" dirty="0"/>
              <a:t>.</a:t>
            </a:r>
          </a:p>
          <a:p>
            <a:pPr marL="0" lv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tarik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selebritis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rujukan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pengiklan</a:t>
            </a:r>
            <a:r>
              <a:rPr lang="en-US" dirty="0"/>
              <a:t>,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selebritis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m</a:t>
            </a:r>
            <a:r>
              <a:rPr lang="id-ID" dirty="0"/>
              <a:t>e</a:t>
            </a:r>
            <a:r>
              <a:rPr lang="en-US" dirty="0" err="1"/>
              <a:t>njadi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yang </a:t>
            </a:r>
            <a:r>
              <a:rPr lang="en-US" dirty="0" err="1"/>
              <a:t>berpengaruh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minat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pembelian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84110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66752"/>
            <a:ext cx="8336280" cy="833422"/>
          </a:xfrm>
        </p:spPr>
        <p:txBody>
          <a:bodyPr>
            <a:noAutofit/>
          </a:bodyPr>
          <a:lstStyle/>
          <a:p>
            <a:pPr marL="539750" indent="-539750"/>
            <a:r>
              <a:rPr lang="id-ID" sz="3200" dirty="0">
                <a:solidFill>
                  <a:schemeClr val="tx1"/>
                </a:solidFill>
                <a:effectLst/>
              </a:rPr>
              <a:t>3. Beberapa </a:t>
            </a:r>
            <a:r>
              <a:rPr lang="en-US" sz="3200" dirty="0" err="1">
                <a:solidFill>
                  <a:schemeClr val="tx1"/>
                </a:solidFill>
                <a:effectLst/>
              </a:rPr>
              <a:t>daya</a:t>
            </a:r>
            <a:r>
              <a:rPr lang="en-US" sz="3200" dirty="0">
                <a:solidFill>
                  <a:schemeClr val="tx1"/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</a:rPr>
              <a:t>tarik</a:t>
            </a:r>
            <a:r>
              <a:rPr lang="en-US" sz="3200" dirty="0">
                <a:solidFill>
                  <a:schemeClr val="tx1"/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</a:rPr>
              <a:t>kelompok</a:t>
            </a:r>
            <a:r>
              <a:rPr lang="en-US" sz="3200" dirty="0">
                <a:solidFill>
                  <a:schemeClr val="tx1"/>
                </a:solidFill>
                <a:effectLst/>
              </a:rPr>
              <a:t> yang </a:t>
            </a:r>
            <a:r>
              <a:rPr lang="en-US" sz="3200" dirty="0" err="1">
                <a:solidFill>
                  <a:schemeClr val="tx1"/>
                </a:solidFill>
                <a:effectLst/>
              </a:rPr>
              <a:t>lazim</a:t>
            </a:r>
            <a:r>
              <a:rPr lang="en-US" sz="3200" dirty="0">
                <a:solidFill>
                  <a:schemeClr val="tx1"/>
                </a:solidFill>
                <a:effectLst/>
              </a:rPr>
              <a:t> </a:t>
            </a:r>
            <a:r>
              <a:rPr lang="en-US" sz="3200" dirty="0" err="1">
                <a:solidFill>
                  <a:schemeClr val="tx1"/>
                </a:solidFill>
                <a:effectLst/>
              </a:rPr>
              <a:t>digunakan</a:t>
            </a:r>
            <a:r>
              <a:rPr lang="en-US" sz="3200" dirty="0">
                <a:solidFill>
                  <a:schemeClr val="tx1"/>
                </a:solidFill>
                <a:effectLst/>
              </a:rPr>
              <a:t> </a:t>
            </a:r>
            <a:endParaRPr lang="en-US" sz="32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571628"/>
            <a:ext cx="8501122" cy="4929206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3200" dirty="0">
                <a:latin typeface="Times New Roman"/>
                <a:cs typeface="Times New Roman"/>
              </a:rPr>
              <a:t>● </a:t>
            </a:r>
            <a:r>
              <a:rPr lang="en-US" sz="29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Selebriti</a:t>
            </a:r>
            <a:r>
              <a:rPr lang="id-ID" sz="2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bintang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film,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tokoh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tv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penghibur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popular,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tokoh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orang yang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menyumbangkan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ketenaran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bakat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kreadibilitas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karisma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terhadap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audien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lvl="0" indent="0">
              <a:buNone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269875" lvl="0" indent="-269875">
              <a:buNone/>
            </a:pPr>
            <a:r>
              <a:rPr lang="en-US" sz="3200" dirty="0">
                <a:latin typeface="Times New Roman"/>
                <a:cs typeface="Times New Roman"/>
              </a:rPr>
              <a:t>● </a:t>
            </a:r>
            <a:r>
              <a:rPr lang="en-US" sz="29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Tenaga</a:t>
            </a:r>
            <a:r>
              <a:rPr lang="en-US" sz="2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ahli</a:t>
            </a:r>
            <a:r>
              <a:rPr lang="id-ID" sz="29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seorang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pekerjaan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pelatihan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kusus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pengalamannya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berada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posisi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unik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membantu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calon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konsumen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menilai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produk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/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jasa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dipromosikan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iklan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lvl="0" indent="0">
              <a:buNone/>
            </a:pPr>
            <a:endParaRPr lang="en-US" sz="29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en-US" sz="29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951411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357166"/>
            <a:ext cx="8643998" cy="6286544"/>
          </a:xfrm>
        </p:spPr>
        <p:txBody>
          <a:bodyPr>
            <a:normAutofit fontScale="85000" lnSpcReduction="20000"/>
          </a:bodyPr>
          <a:lstStyle/>
          <a:p>
            <a:pPr lvl="0" algn="l"/>
            <a:endParaRPr lang="id-ID" sz="1400" dirty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lvl="0" algn="l"/>
            <a:r>
              <a:rPr lang="en-US" sz="3200" dirty="0">
                <a:solidFill>
                  <a:schemeClr val="tx1"/>
                </a:solidFill>
                <a:latin typeface="Times New Roman"/>
                <a:cs typeface="Times New Roman"/>
              </a:rPr>
              <a:t>●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Orang</a:t>
            </a:r>
            <a:r>
              <a:rPr lang="en-US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biasa</a:t>
            </a:r>
            <a:r>
              <a:rPr lang="id-ID" sz="3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biasanya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pernyataan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pelanggan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merasa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puas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atas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produk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karena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berfokus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kehidupan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nyata</a:t>
            </a:r>
            <a:endParaRPr lang="id-ID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l"/>
            <a:endParaRPr lang="id-ID" dirty="0">
              <a:latin typeface="Arial" pitchFamily="34" charset="0"/>
              <a:cs typeface="Arial" pitchFamily="34" charset="0"/>
            </a:endParaRPr>
          </a:p>
          <a:p>
            <a:pPr lvl="0" algn="l"/>
            <a:r>
              <a:rPr lang="en-US" sz="3500" dirty="0">
                <a:solidFill>
                  <a:schemeClr val="tx1"/>
                </a:solidFill>
                <a:latin typeface="Times New Roman"/>
                <a:cs typeface="Times New Roman"/>
              </a:rPr>
              <a:t>●</a:t>
            </a:r>
            <a:r>
              <a:rPr lang="en-US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5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Juru</a:t>
            </a: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bicara</a:t>
            </a: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karyawan</a:t>
            </a: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biasa</a:t>
            </a:r>
            <a:r>
              <a:rPr lang="id-ID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35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id-ID" sz="3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algn="l"/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biasanya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diksgumi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olrh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masyarakat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umum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karena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keberhasilan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mereka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status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secara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tidak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langsung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juru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bicara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karyawan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memperhatikan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kepetingan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terbaik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konsumen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dapat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mendorong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konsumen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lebih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yakin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terhadap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produk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/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jasa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32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ditawarkan</a:t>
            </a:r>
            <a:r>
              <a:rPr lang="en-US" sz="3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0" lvl="0" algn="l"/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lvl="0" algn="l"/>
            <a:r>
              <a:rPr lang="en-US" sz="3500" dirty="0">
                <a:solidFill>
                  <a:schemeClr val="tx1"/>
                </a:solidFill>
                <a:latin typeface="Times New Roman"/>
                <a:cs typeface="Times New Roman"/>
              </a:rPr>
              <a:t>● </a:t>
            </a:r>
            <a:r>
              <a:rPr lang="en-US" sz="35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Karakter</a:t>
            </a:r>
            <a:r>
              <a:rPr lang="en-US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dagang</a:t>
            </a:r>
            <a:r>
              <a:rPr lang="id-ID" sz="3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en-US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sebagai</a:t>
            </a:r>
            <a:r>
              <a:rPr lang="en-US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juru</a:t>
            </a:r>
            <a:r>
              <a:rPr lang="en-US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bicara</a:t>
            </a:r>
            <a:r>
              <a:rPr lang="en-US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ekslusif</a:t>
            </a:r>
            <a:r>
              <a:rPr lang="en-US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bagi</a:t>
            </a:r>
            <a:r>
              <a:rPr lang="en-US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suatu</a:t>
            </a:r>
            <a:r>
              <a:rPr lang="en-US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produk</a:t>
            </a:r>
            <a:r>
              <a:rPr lang="en-US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sz="3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jasa</a:t>
            </a:r>
            <a:r>
              <a:rPr lang="en-US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tertentu</a:t>
            </a:r>
            <a:r>
              <a:rPr lang="en-US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mereka</a:t>
            </a:r>
            <a:r>
              <a:rPr lang="en-US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memberikan</a:t>
            </a:r>
            <a:r>
              <a:rPr lang="en-US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semacam</a:t>
            </a:r>
            <a:r>
              <a:rPr lang="en-US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kepribadian</a:t>
            </a:r>
            <a:r>
              <a:rPr lang="en-US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pada</a:t>
            </a:r>
            <a:r>
              <a:rPr lang="en-US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produk</a:t>
            </a:r>
            <a:r>
              <a:rPr lang="en-US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sz="3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jasa</a:t>
            </a:r>
            <a:r>
              <a:rPr lang="en-US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3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lebih</a:t>
            </a:r>
            <a:r>
              <a:rPr lang="en-US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bersahabat</a:t>
            </a:r>
            <a:r>
              <a:rPr lang="en-US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atau</a:t>
            </a:r>
            <a:r>
              <a:rPr lang="en-US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tidak</a:t>
            </a:r>
            <a:r>
              <a:rPr lang="en-US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terlalu</a:t>
            </a:r>
            <a:r>
              <a:rPr lang="en-US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5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kompleks</a:t>
            </a:r>
            <a:r>
              <a:rPr lang="en-US" sz="35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id-ID" dirty="0"/>
          </a:p>
        </p:txBody>
      </p:sp>
    </p:spTree>
  </p:cSld>
  <p:clrMapOvr>
    <a:masterClrMapping/>
  </p:clrMapOvr>
  <p:transition spd="slow">
    <p:wheel spokes="3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62900"/>
            <a:ext cx="8183880" cy="1037274"/>
          </a:xfrm>
        </p:spPr>
        <p:txBody>
          <a:bodyPr>
            <a:normAutofit fontScale="90000"/>
          </a:bodyPr>
          <a:lstStyle/>
          <a:p>
            <a:pPr lvl="0" algn="ctr"/>
            <a:r>
              <a:rPr lang="id-ID" dirty="0">
                <a:effectLst/>
              </a:rPr>
              <a:t>D. </a:t>
            </a:r>
            <a:r>
              <a:rPr lang="en-US" dirty="0" err="1">
                <a:effectLst/>
              </a:rPr>
              <a:t>Peran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Kelompok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Anutan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Terhadap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Perilaku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Konsumen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00174"/>
            <a:ext cx="8183880" cy="48577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●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anutan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menetukan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gunakan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aspirasi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. </a:t>
            </a:r>
          </a:p>
          <a:p>
            <a:pPr marL="0" indent="0">
              <a:buNone/>
            </a:pPr>
            <a:endParaRPr lang="id-ID" sz="1200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>
                <a:latin typeface="Times New Roman"/>
                <a:cs typeface="Times New Roman"/>
              </a:rPr>
              <a:t>● </a:t>
            </a:r>
            <a:r>
              <a:rPr lang="en-US" dirty="0" err="1"/>
              <a:t>Efektifitas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pril</a:t>
            </a:r>
            <a:r>
              <a:rPr lang="id-ID" dirty="0"/>
              <a:t>a</a:t>
            </a:r>
            <a:r>
              <a:rPr lang="en-US" dirty="0" err="1"/>
              <a:t>ku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anutan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tergantung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239576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00042"/>
            <a:ext cx="8183880" cy="6000792"/>
          </a:xfrm>
        </p:spPr>
        <p:txBody>
          <a:bodyPr>
            <a:normAutofit/>
          </a:bodyPr>
          <a:lstStyle/>
          <a:p>
            <a:pPr algn="ctr"/>
            <a:br>
              <a:rPr lang="id-ID" sz="6700" dirty="0">
                <a:solidFill>
                  <a:schemeClr val="tx2"/>
                </a:solidFill>
              </a:rPr>
            </a:br>
            <a:br>
              <a:rPr lang="id-ID" sz="6700" dirty="0">
                <a:solidFill>
                  <a:schemeClr val="tx2"/>
                </a:solidFill>
              </a:rPr>
            </a:br>
            <a:br>
              <a:rPr lang="id-ID" sz="6700" dirty="0">
                <a:solidFill>
                  <a:schemeClr val="tx2"/>
                </a:solidFill>
              </a:rPr>
            </a:br>
            <a:br>
              <a:rPr lang="id-ID" sz="6700" dirty="0">
                <a:solidFill>
                  <a:schemeClr val="tx2"/>
                </a:solidFill>
              </a:rPr>
            </a:br>
            <a:br>
              <a:rPr lang="en-US" dirty="0"/>
            </a:br>
            <a:endParaRPr lang="en-US" dirty="0"/>
          </a:p>
        </p:txBody>
      </p:sp>
      <p:pic>
        <p:nvPicPr>
          <p:cNvPr id="4" name="Picture 3" descr="http://sphotos-b.ak.fbcdn.net/hphotos-ak-prn1/943467_452708274814143_1138192623_n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4929222" cy="635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28596" y="748801"/>
            <a:ext cx="821537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br>
              <a:rPr lang="id-ID" sz="8800" dirty="0"/>
            </a:br>
            <a:br>
              <a:rPr lang="id-ID" dirty="0"/>
            </a:br>
            <a:br>
              <a:rPr lang="id-ID" dirty="0"/>
            </a:br>
            <a:br>
              <a:rPr lang="id-ID" dirty="0"/>
            </a:br>
            <a:r>
              <a:rPr lang="en-US" sz="9600" dirty="0">
                <a:latin typeface="Aharoni" pitchFamily="2" charset="-79"/>
                <a:cs typeface="Aharoni" pitchFamily="2" charset="-79"/>
              </a:rPr>
              <a:t>Thank You </a:t>
            </a:r>
            <a:endParaRPr lang="id-ID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54714962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ubtitle 2"/>
          <p:cNvSpPr>
            <a:spLocks noGrp="1"/>
          </p:cNvSpPr>
          <p:nvPr>
            <p:ph type="subTitle" idx="1"/>
          </p:nvPr>
        </p:nvSpPr>
        <p:spPr>
          <a:xfrm>
            <a:off x="500063" y="1357298"/>
            <a:ext cx="8143875" cy="5000660"/>
          </a:xfrm>
        </p:spPr>
        <p:txBody>
          <a:bodyPr>
            <a:normAutofit fontScale="92500" lnSpcReduction="10000"/>
          </a:bodyPr>
          <a:lstStyle/>
          <a:p>
            <a:pPr algn="l">
              <a:spcBef>
                <a:spcPct val="0"/>
              </a:spcBef>
            </a:pPr>
            <a:r>
              <a:rPr lang="id-ID" sz="2800" dirty="0"/>
              <a:t>Cari sebuah video iklan yang sesuai dengan materi dibawah ini, aplikasinya hubungkan dengan 5 teori psikologi konsumen (</a:t>
            </a:r>
            <a:r>
              <a:rPr lang="id-ID" sz="2800" i="1" dirty="0"/>
              <a:t>Learning,  S-R, cognitif, Gestalt,   dan Psikoanalitis</a:t>
            </a:r>
            <a:r>
              <a:rPr lang="id-ID" sz="2800" dirty="0"/>
              <a:t>)</a:t>
            </a:r>
            <a:endParaRPr lang="id-ID" sz="2800" b="1" dirty="0"/>
          </a:p>
          <a:p>
            <a:pPr algn="l">
              <a:spcBef>
                <a:spcPct val="0"/>
              </a:spcBef>
            </a:pPr>
            <a:r>
              <a:rPr lang="id-ID" sz="2000" dirty="0"/>
              <a:t>1</a:t>
            </a:r>
            <a:r>
              <a:rPr lang="id-ID" sz="2400" dirty="0"/>
              <a:t>. </a:t>
            </a:r>
            <a:r>
              <a:rPr lang="en-US" sz="2000" dirty="0"/>
              <a:t>P E N D A H U L U A N</a:t>
            </a:r>
            <a:endParaRPr lang="id-ID" sz="2000" dirty="0"/>
          </a:p>
          <a:p>
            <a:pPr algn="l">
              <a:spcBef>
                <a:spcPct val="0"/>
              </a:spcBef>
            </a:pPr>
            <a:r>
              <a:rPr lang="id-ID" sz="2000" dirty="0"/>
              <a:t>2. PENTINGNYA RISET KONSUMEN</a:t>
            </a:r>
          </a:p>
          <a:p>
            <a:pPr algn="l">
              <a:spcBef>
                <a:spcPct val="0"/>
              </a:spcBef>
            </a:pPr>
            <a:r>
              <a:rPr lang="id-ID" sz="2000" dirty="0"/>
              <a:t>3. TEORI PSIKOLOGI KONSUMEN </a:t>
            </a:r>
          </a:p>
          <a:p>
            <a:pPr algn="l">
              <a:spcBef>
                <a:spcPct val="0"/>
              </a:spcBef>
            </a:pPr>
            <a:r>
              <a:rPr lang="id-ID" sz="2000" dirty="0"/>
              <a:t>4. BUDAYA DAN PERILAKU KONSUMEN5</a:t>
            </a:r>
          </a:p>
          <a:p>
            <a:pPr algn="l">
              <a:spcBef>
                <a:spcPct val="0"/>
              </a:spcBef>
            </a:pPr>
            <a:r>
              <a:rPr lang="id-ID" sz="2000" dirty="0"/>
              <a:t>5. KELAS SOSIAL DAN PERILAKU KONSUMEN</a:t>
            </a:r>
          </a:p>
          <a:p>
            <a:pPr algn="l">
              <a:spcBef>
                <a:spcPct val="0"/>
              </a:spcBef>
            </a:pPr>
            <a:r>
              <a:rPr lang="id-ID" sz="2000" dirty="0"/>
              <a:t>6. KELOMPOK ANUTAN DAN PERILAKU KONSUMEN</a:t>
            </a:r>
          </a:p>
          <a:p>
            <a:pPr algn="l">
              <a:spcBef>
                <a:spcPct val="0"/>
              </a:spcBef>
            </a:pPr>
            <a:r>
              <a:rPr lang="id-ID" sz="2000" dirty="0"/>
              <a:t>7. KELUARGA DAN PERILAKU KONSUMEN</a:t>
            </a:r>
          </a:p>
          <a:p>
            <a:pPr algn="l">
              <a:spcBef>
                <a:spcPct val="0"/>
              </a:spcBef>
            </a:pPr>
            <a:r>
              <a:rPr lang="id-ID" sz="2000" dirty="0"/>
              <a:t>8. FUNGSI IKLAN DITINJAU DARI SUDUT PSIKOLOGIS</a:t>
            </a:r>
          </a:p>
          <a:p>
            <a:pPr algn="l">
              <a:spcBef>
                <a:spcPct val="0"/>
              </a:spcBef>
            </a:pPr>
            <a:r>
              <a:rPr lang="id-ID" sz="2000" dirty="0"/>
              <a:t>9. MODEL-MODEL PERILAKU KONSUMEN</a:t>
            </a:r>
          </a:p>
          <a:p>
            <a:pPr algn="l">
              <a:spcBef>
                <a:spcPct val="0"/>
              </a:spcBef>
            </a:pPr>
            <a:r>
              <a:rPr lang="id-ID" sz="2000" dirty="0"/>
              <a:t>10. PASAR DAN PEMASARAN</a:t>
            </a:r>
          </a:p>
          <a:p>
            <a:pPr algn="l">
              <a:spcBef>
                <a:spcPct val="0"/>
              </a:spcBef>
            </a:pPr>
            <a:r>
              <a:rPr lang="id-ID" sz="2000" dirty="0"/>
              <a:t>11. SEGMENTASI PASAR</a:t>
            </a:r>
          </a:p>
          <a:p>
            <a:pPr algn="l">
              <a:spcBef>
                <a:spcPct val="0"/>
              </a:spcBef>
            </a:pPr>
            <a:r>
              <a:rPr lang="id-ID" sz="2000" dirty="0"/>
              <a:t>12. KEPUTUSAN KONSUMEN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3665E19-454E-48FA-97EE-53254C56821A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464234" y="214290"/>
            <a:ext cx="8229600" cy="761983"/>
          </a:xfr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id-ID" dirty="0">
                <a:solidFill>
                  <a:srgbClr val="FF0000"/>
                </a:solidFill>
              </a:rPr>
              <a:t>Tugas Kuliah Psikologi Konsumen</a:t>
            </a:r>
          </a:p>
        </p:txBody>
      </p:sp>
    </p:spTree>
  </p:cSld>
  <p:clrMapOvr>
    <a:masterClrMapping/>
  </p:clrMapOvr>
  <p:transition spd="slow">
    <p:wheel spokes="3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500042"/>
            <a:ext cx="3571900" cy="257176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id-ID" sz="3600" i="1" dirty="0"/>
              <a:t>Contoh Iklan</a:t>
            </a:r>
            <a:br>
              <a:rPr lang="id-ID" sz="3600" i="1" dirty="0"/>
            </a:br>
            <a:r>
              <a:rPr lang="id-ID" sz="3600" i="1" dirty="0"/>
              <a:t>Materi </a:t>
            </a:r>
            <a:r>
              <a:rPr lang="id-ID" i="1" dirty="0"/>
              <a:t>3: </a:t>
            </a:r>
            <a:r>
              <a:rPr lang="id-ID" sz="3600" b="1" dirty="0">
                <a:solidFill>
                  <a:srgbClr val="FF0000"/>
                </a:solidFill>
              </a:rPr>
              <a:t>Budaya dan Perilaku Konsumen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50" y="3429000"/>
            <a:ext cx="8274050" cy="2857500"/>
          </a:xfrm>
        </p:spPr>
        <p:txBody>
          <a:bodyPr/>
          <a:lstStyle/>
          <a:p>
            <a:pPr marL="514350" indent="-514350" algn="l">
              <a:defRPr/>
            </a:pPr>
            <a:endParaRPr lang="id-ID" b="1" dirty="0"/>
          </a:p>
          <a:p>
            <a:pPr marL="514350" indent="-514350" algn="l">
              <a:defRPr/>
            </a:pPr>
            <a:r>
              <a:rPr lang="id-ID" b="1" dirty="0"/>
              <a:t>1. Pesan yang ingin Disampaikan oleh Iklan Mobil Panter</a:t>
            </a:r>
          </a:p>
          <a:p>
            <a:pPr marL="514350" indent="-514350" algn="l">
              <a:buFont typeface="Wingdings 2" pitchFamily="18" charset="2"/>
              <a:buAutoNum type="arabicPeriod"/>
              <a:defRPr/>
            </a:pPr>
            <a:endParaRPr lang="id-ID" b="1" dirty="0"/>
          </a:p>
          <a:p>
            <a:pPr marL="514350" indent="-514350" algn="l">
              <a:defRPr/>
            </a:pPr>
            <a:r>
              <a:rPr lang="id-ID" b="1" dirty="0"/>
              <a:t>2. Kaitan dengan teori Budaya dan Perilaku Konsumen  (teori psikologi)</a:t>
            </a:r>
          </a:p>
          <a:p>
            <a:pPr algn="l">
              <a:defRPr/>
            </a:pPr>
            <a:endParaRPr lang="id-ID" dirty="0"/>
          </a:p>
          <a:p>
            <a:pPr>
              <a:defRPr/>
            </a:pPr>
            <a:endParaRPr lang="id-ID" b="1" dirty="0"/>
          </a:p>
          <a:p>
            <a:pPr>
              <a:defRPr/>
            </a:pPr>
            <a:endParaRPr lang="id-ID" b="1" dirty="0"/>
          </a:p>
          <a:p>
            <a:pPr>
              <a:defRPr/>
            </a:pPr>
            <a:endParaRPr lang="id-ID" b="1" dirty="0"/>
          </a:p>
          <a:p>
            <a:pPr>
              <a:defRPr/>
            </a:pPr>
            <a:endParaRPr lang="id-ID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52CC9FD-528D-4046-A4BD-F11A6F34E1D5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dirty="0" err="1"/>
              <a:t>Banisha</a:t>
            </a:r>
            <a:endParaRPr lang="en-GB" dirty="0"/>
          </a:p>
        </p:txBody>
      </p:sp>
      <p:pic>
        <p:nvPicPr>
          <p:cNvPr id="23558" name="Picture 1" descr="G:\scan m tri 11 05 2011\No.27.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71938" y="357188"/>
            <a:ext cx="4724400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heel spokes="3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00042"/>
            <a:ext cx="8183880" cy="714380"/>
          </a:xfrm>
        </p:spPr>
        <p:txBody>
          <a:bodyPr>
            <a:normAutofit fontScale="90000"/>
          </a:bodyPr>
          <a:lstStyle/>
          <a:p>
            <a:pPr lvl="0"/>
            <a:r>
              <a:rPr lang="id-ID" dirty="0">
                <a:solidFill>
                  <a:schemeClr val="accent1"/>
                </a:solidFill>
                <a:effectLst/>
              </a:rPr>
              <a:t>A.	</a:t>
            </a:r>
            <a:r>
              <a:rPr lang="en-US" dirty="0" err="1">
                <a:solidFill>
                  <a:schemeClr val="accent1"/>
                </a:solidFill>
                <a:effectLst/>
              </a:rPr>
              <a:t>Pengertian</a:t>
            </a:r>
            <a:r>
              <a:rPr lang="en-US" dirty="0">
                <a:solidFill>
                  <a:schemeClr val="accent1"/>
                </a:solidFill>
                <a:effectLst/>
              </a:rPr>
              <a:t> </a:t>
            </a:r>
            <a:r>
              <a:rPr lang="en-US" dirty="0" err="1">
                <a:solidFill>
                  <a:schemeClr val="accent1"/>
                </a:solidFill>
                <a:effectLst/>
              </a:rPr>
              <a:t>Kelompok</a:t>
            </a:r>
            <a:r>
              <a:rPr lang="en-US" dirty="0">
                <a:solidFill>
                  <a:schemeClr val="accent1"/>
                </a:solidFill>
                <a:effectLst/>
              </a:rPr>
              <a:t> </a:t>
            </a:r>
            <a:r>
              <a:rPr lang="en-US" dirty="0" err="1">
                <a:solidFill>
                  <a:schemeClr val="accent1"/>
                </a:solidFill>
                <a:effectLst/>
              </a:rPr>
              <a:t>Anutan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571612"/>
            <a:ext cx="8183880" cy="48577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>
                <a:latin typeface="Times New Roman"/>
                <a:cs typeface="Times New Roman"/>
              </a:rPr>
              <a:t>●</a:t>
            </a:r>
            <a:r>
              <a:rPr lang="id-ID" dirty="0">
                <a:latin typeface="Times New Roman"/>
                <a:cs typeface="Times New Roman"/>
              </a:rPr>
              <a:t>	</a:t>
            </a:r>
            <a:r>
              <a:rPr lang="en-US" sz="3200" b="1" dirty="0" err="1">
                <a:latin typeface="Adobe Garamond Pro Bold" pitchFamily="18" charset="0"/>
              </a:rPr>
              <a:t>Kelompok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dobe Garamond Pro Bold" pitchFamily="18" charset="0"/>
              </a:rPr>
              <a:t>terdiri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dua</a:t>
            </a:r>
            <a:r>
              <a:rPr lang="en-US" sz="3200" b="1" dirty="0">
                <a:latin typeface="Adobe Garamond Pro Bold" pitchFamily="18" charset="0"/>
              </a:rPr>
              <a:t> orang </a:t>
            </a:r>
            <a:r>
              <a:rPr lang="en-US" sz="3200" b="1" dirty="0" err="1">
                <a:latin typeface="Adobe Garamond Pro Bold" pitchFamily="18" charset="0"/>
              </a:rPr>
              <a:t>atau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lebih</a:t>
            </a:r>
            <a:r>
              <a:rPr lang="en-US" sz="3200" b="1" dirty="0">
                <a:latin typeface="Adobe Garamond Pro Bold" pitchFamily="18" charset="0"/>
              </a:rPr>
              <a:t> yang </a:t>
            </a:r>
            <a:r>
              <a:rPr lang="en-US" sz="3200" b="1" dirty="0" err="1">
                <a:latin typeface="Adobe Garamond Pro Bold" pitchFamily="18" charset="0"/>
              </a:rPr>
              <a:t>berinteraksi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untuk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mencapai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sasaran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perorangan</a:t>
            </a:r>
            <a:r>
              <a:rPr lang="en-US" sz="3200" b="1" dirty="0">
                <a:latin typeface="Adobe Garamond Pro Bold" pitchFamily="18" charset="0"/>
              </a:rPr>
              <a:t> / </a:t>
            </a:r>
            <a:r>
              <a:rPr lang="en-US" sz="3200" b="1" dirty="0" err="1">
                <a:latin typeface="Adobe Garamond Pro Bold" pitchFamily="18" charset="0"/>
              </a:rPr>
              <a:t>bersama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baik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secara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simbolis</a:t>
            </a:r>
            <a:r>
              <a:rPr lang="en-US" sz="3200" b="1" dirty="0">
                <a:latin typeface="Adobe Garamond Pro Bold" pitchFamily="18" charset="0"/>
              </a:rPr>
              <a:t> / </a:t>
            </a:r>
            <a:r>
              <a:rPr lang="en-US" sz="3200" b="1" dirty="0" err="1">
                <a:latin typeface="Adobe Garamond Pro Bold" pitchFamily="18" charset="0"/>
              </a:rPr>
              <a:t>keanggotaan</a:t>
            </a:r>
            <a:r>
              <a:rPr lang="en-US" sz="3200" dirty="0">
                <a:latin typeface="Adobe Garamond Pro Bold" pitchFamily="18" charset="0"/>
              </a:rPr>
              <a:t>. </a:t>
            </a:r>
          </a:p>
          <a:p>
            <a:endParaRPr lang="en-US" sz="1200" dirty="0">
              <a:latin typeface="Adobe Garamond Pro Bold" pitchFamily="18" charset="0"/>
            </a:endParaRPr>
          </a:p>
          <a:p>
            <a:pPr marL="269875" indent="-269875">
              <a:buNone/>
            </a:pPr>
            <a:r>
              <a:rPr lang="en-US" sz="3200" dirty="0">
                <a:latin typeface="Times New Roman"/>
                <a:cs typeface="Times New Roman"/>
              </a:rPr>
              <a:t>● </a:t>
            </a:r>
            <a:r>
              <a:rPr lang="en-US" sz="3200" b="1" dirty="0" err="1">
                <a:latin typeface="Adobe Garamond Pro Bold" pitchFamily="18" charset="0"/>
              </a:rPr>
              <a:t>Kelompok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anutan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sebagai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suatu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kelompok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orang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mempengaruhi</a:t>
            </a:r>
            <a:r>
              <a:rPr lang="en-US" sz="3200" b="1" dirty="0">
                <a:latin typeface="Adobe Garamond Pro Bold" pitchFamily="18" charset="0"/>
              </a:rPr>
              <a:t> </a:t>
            </a:r>
            <a:r>
              <a:rPr lang="en-US" sz="3200" b="1" dirty="0" err="1">
                <a:latin typeface="Adobe Garamond Pro Bold" pitchFamily="18" charset="0"/>
              </a:rPr>
              <a:t>sikap</a:t>
            </a:r>
            <a:r>
              <a:rPr lang="en-US" b="1" dirty="0">
                <a:latin typeface="Adobe Garamond Pro Bold" pitchFamily="18" charset="0"/>
              </a:rPr>
              <a:t>, </a:t>
            </a:r>
            <a:r>
              <a:rPr lang="en-US" b="1" dirty="0" err="1">
                <a:latin typeface="Adobe Garamond Pro Bold" pitchFamily="18" charset="0"/>
              </a:rPr>
              <a:t>pendapat</a:t>
            </a:r>
            <a:r>
              <a:rPr lang="en-US" b="1" dirty="0">
                <a:latin typeface="Adobe Garamond Pro Bold" pitchFamily="18" charset="0"/>
              </a:rPr>
              <a:t>, </a:t>
            </a:r>
            <a:r>
              <a:rPr lang="en-US" b="1" dirty="0" err="1">
                <a:latin typeface="Adobe Garamond Pro Bold" pitchFamily="18" charset="0"/>
              </a:rPr>
              <a:t>norma</a:t>
            </a:r>
            <a:r>
              <a:rPr lang="en-US" b="1" dirty="0">
                <a:latin typeface="Adobe Garamond Pro Bold" pitchFamily="18" charset="0"/>
              </a:rPr>
              <a:t> </a:t>
            </a:r>
            <a:r>
              <a:rPr lang="en-US" b="1" dirty="0" err="1">
                <a:latin typeface="Adobe Garamond Pro Bold" pitchFamily="18" charset="0"/>
              </a:rPr>
              <a:t>dan</a:t>
            </a:r>
            <a:r>
              <a:rPr lang="en-US" b="1" dirty="0">
                <a:latin typeface="Adobe Garamond Pro Bold" pitchFamily="18" charset="0"/>
              </a:rPr>
              <a:t> </a:t>
            </a:r>
            <a:r>
              <a:rPr lang="en-US" b="1" dirty="0" err="1">
                <a:latin typeface="Adobe Garamond Pro Bold" pitchFamily="18" charset="0"/>
              </a:rPr>
              <a:t>perilaku</a:t>
            </a:r>
            <a:r>
              <a:rPr lang="en-US" b="1" dirty="0">
                <a:latin typeface="Adobe Garamond Pro Bold" pitchFamily="18" charset="0"/>
              </a:rPr>
              <a:t> </a:t>
            </a:r>
            <a:r>
              <a:rPr lang="en-US" b="1" dirty="0" err="1">
                <a:latin typeface="Adobe Garamond Pro Bold" pitchFamily="18" charset="0"/>
              </a:rPr>
              <a:t>konsumen</a:t>
            </a:r>
            <a:r>
              <a:rPr lang="en-US" b="1" dirty="0">
                <a:latin typeface="Adobe Garamond Pro Bold" pitchFamily="18" charset="0"/>
              </a:rPr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290214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58" y="357166"/>
            <a:ext cx="8501122" cy="6072230"/>
          </a:xfrm>
        </p:spPr>
        <p:txBody>
          <a:bodyPr>
            <a:normAutofit/>
          </a:bodyPr>
          <a:lstStyle/>
          <a:p>
            <a:pPr algn="l"/>
            <a:endParaRPr lang="id-ID" sz="3600" dirty="0">
              <a:solidFill>
                <a:schemeClr val="tx1"/>
              </a:solidFill>
              <a:latin typeface="Adobe Garamond Pro Bold" pitchFamily="18" charset="0"/>
            </a:endParaRPr>
          </a:p>
          <a:p>
            <a:pPr marL="449263" indent="-412750" algn="l"/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●</a:t>
            </a:r>
            <a:r>
              <a:rPr lang="id-ID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	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Kelompok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anutan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merupakan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setiap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orang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atau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kelompok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yang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dianggap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sebagai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dasar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pembanding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atau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rujukan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bagi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seseorang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dalam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nilai-nilai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dan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sikap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umum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atau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khusus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bagi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 </a:t>
            </a:r>
            <a:r>
              <a:rPr lang="en-US" sz="3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perilaku</a:t>
            </a:r>
            <a:r>
              <a:rPr 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dobe Garamond Pro Bold" pitchFamily="18" charset="0"/>
              </a:rPr>
              <a:t>.</a:t>
            </a:r>
            <a:endParaRPr lang="id-ID" sz="3600" b="1" dirty="0">
              <a:solidFill>
                <a:schemeClr val="tx1">
                  <a:lumMod val="95000"/>
                  <a:lumOff val="5000"/>
                </a:schemeClr>
              </a:solidFill>
              <a:latin typeface="Adobe Garamond Pro Bold" pitchFamily="18" charset="0"/>
            </a:endParaRPr>
          </a:p>
          <a:p>
            <a:endParaRPr lang="id-ID" dirty="0"/>
          </a:p>
        </p:txBody>
      </p:sp>
    </p:spTree>
  </p:cSld>
  <p:clrMapOvr>
    <a:masterClrMapping/>
  </p:clrMapOvr>
  <p:transition spd="slow">
    <p:wheel spokes="3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357166"/>
            <a:ext cx="8715404" cy="6801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/>
              <a:t>B. </a:t>
            </a:r>
            <a:r>
              <a:rPr lang="en-US" sz="4000" dirty="0" err="1">
                <a:effectLst/>
              </a:rPr>
              <a:t>Kekuatan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Kelompok</a:t>
            </a:r>
            <a:r>
              <a:rPr lang="en-US" sz="4000" dirty="0">
                <a:effectLst/>
              </a:rPr>
              <a:t> </a:t>
            </a:r>
            <a:r>
              <a:rPr lang="en-US" sz="4000" dirty="0" err="1">
                <a:effectLst/>
              </a:rPr>
              <a:t>Anutan</a:t>
            </a:r>
            <a:r>
              <a:rPr lang="en-US" sz="4000" dirty="0">
                <a:effectLst/>
              </a:rPr>
              <a:t> </a:t>
            </a:r>
            <a:endParaRPr lang="id-ID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8596" y="1071546"/>
            <a:ext cx="8429684" cy="550072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sz="33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/>
                <a:cs typeface="Times New Roman"/>
              </a:rPr>
              <a:t>● 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Stanton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mengemukakan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bahwa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: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perilaku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konsumen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dipengaruhi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oleh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kelompok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anutan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dimana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mereka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menjadi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anggotanya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atau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yang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mereka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cita-citakan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. </a:t>
            </a:r>
            <a:endParaRPr lang="id-ID" sz="3300" b="1" dirty="0">
              <a:solidFill>
                <a:schemeClr val="tx1"/>
              </a:solidFill>
              <a:latin typeface="Arial Narrow" pitchFamily="34" charset="0"/>
            </a:endParaRPr>
          </a:p>
          <a:p>
            <a:pPr algn="l"/>
            <a:endParaRPr lang="id-ID" sz="1500" b="1" dirty="0">
              <a:solidFill>
                <a:schemeClr val="tx1"/>
              </a:solidFill>
              <a:latin typeface="Arial Narrow" pitchFamily="34" charset="0"/>
            </a:endParaRPr>
          </a:p>
          <a:p>
            <a:pPr algn="l"/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Kelompok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anutan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ada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2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sifat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endParaRPr lang="id-ID" sz="3300" b="1" dirty="0">
              <a:solidFill>
                <a:schemeClr val="tx1"/>
              </a:solidFill>
              <a:latin typeface="Arial Narrow" pitchFamily="34" charset="0"/>
            </a:endParaRPr>
          </a:p>
          <a:p>
            <a:pPr algn="l"/>
            <a:endParaRPr lang="id-ID" sz="1400" b="1" dirty="0">
              <a:solidFill>
                <a:schemeClr val="tx1"/>
              </a:solidFill>
              <a:latin typeface="Arial Narrow" pitchFamily="34" charset="0"/>
            </a:endParaRPr>
          </a:p>
          <a:p>
            <a:pPr algn="l"/>
            <a:endParaRPr lang="en-US" sz="1400" b="1" dirty="0">
              <a:solidFill>
                <a:schemeClr val="tx1"/>
              </a:solidFill>
              <a:latin typeface="Arial Narrow" pitchFamily="34" charset="0"/>
            </a:endParaRPr>
          </a:p>
          <a:p>
            <a:pPr marL="0" lvl="0" algn="l"/>
            <a:r>
              <a:rPr lang="en-US" sz="3300" dirty="0">
                <a:solidFill>
                  <a:schemeClr val="tx1"/>
                </a:solidFill>
                <a:latin typeface="Times New Roman"/>
                <a:cs typeface="Times New Roman"/>
              </a:rPr>
              <a:t>● </a:t>
            </a:r>
            <a:r>
              <a:rPr lang="en-US" sz="3300" b="1" dirty="0" err="1">
                <a:solidFill>
                  <a:srgbClr val="FF0000"/>
                </a:solidFill>
                <a:latin typeface="Arial Narrow" pitchFamily="34" charset="0"/>
              </a:rPr>
              <a:t>Sifat</a:t>
            </a:r>
            <a:r>
              <a:rPr lang="en-US" sz="3300" b="1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rgbClr val="FF0000"/>
                </a:solidFill>
                <a:latin typeface="Arial Narrow" pitchFamily="34" charset="0"/>
              </a:rPr>
              <a:t>normatif</a:t>
            </a:r>
            <a:r>
              <a:rPr lang="en-US" sz="3300" b="1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adalah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kelompok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anutan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yang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mempengaruhi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nilai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atau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perilaku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yang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ditentukan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secara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umum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/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luas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. </a:t>
            </a:r>
            <a:r>
              <a:rPr lang="en-US" sz="3300" b="1" dirty="0" err="1">
                <a:solidFill>
                  <a:srgbClr val="0070C0"/>
                </a:solidFill>
                <a:latin typeface="Arial Narrow" pitchFamily="34" charset="0"/>
              </a:rPr>
              <a:t>Contoh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kelompok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anutan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anak-anak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adalah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keluarga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terdekat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yang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memainkan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peranan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penting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dalam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membentuk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nilai-nilai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dan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perilaku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konsumsi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umum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anak-anak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seperti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makanan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,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cara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berpakaian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,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tempat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belanja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, </a:t>
            </a:r>
            <a:r>
              <a:rPr lang="en-US" sz="3300" b="1" dirty="0" err="1">
                <a:solidFill>
                  <a:schemeClr val="tx1"/>
                </a:solidFill>
                <a:latin typeface="Arial Narrow" pitchFamily="34" charset="0"/>
              </a:rPr>
              <a:t>dll</a:t>
            </a:r>
            <a:r>
              <a:rPr lang="en-US" sz="3300" b="1" dirty="0">
                <a:solidFill>
                  <a:schemeClr val="tx1"/>
                </a:solidFill>
                <a:latin typeface="Arial Narrow" pitchFamily="34" charset="0"/>
              </a:rPr>
              <a:t>.</a:t>
            </a:r>
            <a:endParaRPr lang="id-ID" sz="3300" b="1" dirty="0">
              <a:solidFill>
                <a:schemeClr val="tx1"/>
              </a:solidFill>
              <a:latin typeface="Arial Narrow" pitchFamily="34" charset="0"/>
            </a:endParaRPr>
          </a:p>
          <a:p>
            <a:pPr marL="0" lvl="0" algn="l"/>
            <a:endParaRPr lang="en-US" sz="1400" b="1" dirty="0">
              <a:solidFill>
                <a:schemeClr val="tx1"/>
              </a:solidFill>
              <a:latin typeface="Arial Narrow" pitchFamily="34" charset="0"/>
            </a:endParaRPr>
          </a:p>
          <a:p>
            <a:pPr marL="0" lvl="0" algn="l"/>
            <a:endParaRPr lang="en-US" sz="3300" b="1" dirty="0">
              <a:solidFill>
                <a:schemeClr val="tx1"/>
              </a:solidFill>
              <a:latin typeface="Arial Narrow" pitchFamily="34" charset="0"/>
            </a:endParaRPr>
          </a:p>
          <a:p>
            <a:pPr algn="l"/>
            <a:endParaRPr lang="en-US" b="1" dirty="0">
              <a:latin typeface="Arial Narrow" pitchFamily="34" charset="0"/>
            </a:endParaRPr>
          </a:p>
        </p:txBody>
      </p:sp>
    </p:spTree>
  </p:cSld>
  <p:clrMapOvr>
    <a:masterClrMapping/>
  </p:clrMapOvr>
  <p:transition spd="slow">
    <p:wheel spokes="3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57166"/>
            <a:ext cx="8183880" cy="578647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3200" dirty="0">
                <a:latin typeface="Times New Roman"/>
                <a:cs typeface="Times New Roman"/>
              </a:rPr>
              <a:t>● </a:t>
            </a:r>
            <a:r>
              <a:rPr lang="en-US" sz="3200" b="1" dirty="0" err="1">
                <a:solidFill>
                  <a:srgbClr val="FF0000"/>
                </a:solidFill>
                <a:latin typeface="Arial Narrow" pitchFamily="34" charset="0"/>
              </a:rPr>
              <a:t>Sifat</a:t>
            </a:r>
            <a:r>
              <a:rPr lang="en-US" sz="3200" b="1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 Narrow" pitchFamily="34" charset="0"/>
              </a:rPr>
              <a:t>komparatif</a:t>
            </a:r>
            <a:r>
              <a:rPr lang="en-US" sz="3200" b="1" dirty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adalah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kolompok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anutan</a:t>
            </a:r>
            <a:r>
              <a:rPr lang="en-US" sz="3200" b="1" dirty="0">
                <a:latin typeface="Arial Narrow" pitchFamily="34" charset="0"/>
              </a:rPr>
              <a:t> yang </a:t>
            </a:r>
            <a:r>
              <a:rPr lang="en-US" sz="3200" b="1" dirty="0" err="1">
                <a:latin typeface="Arial Narrow" pitchFamily="34" charset="0"/>
              </a:rPr>
              <a:t>diperlukan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sebagai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tolok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ukur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bagi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sikap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atau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perilaku</a:t>
            </a:r>
            <a:r>
              <a:rPr lang="en-US" sz="3200" b="1" dirty="0">
                <a:latin typeface="Arial Narrow" pitchFamily="34" charset="0"/>
              </a:rPr>
              <a:t> yang </a:t>
            </a:r>
            <a:r>
              <a:rPr lang="en-US" sz="3200" b="1" dirty="0" err="1">
                <a:latin typeface="Arial Narrow" pitchFamily="34" charset="0"/>
              </a:rPr>
              <a:t>ditentukan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secara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khusus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atau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sempit</a:t>
            </a:r>
            <a:r>
              <a:rPr lang="en-US" sz="3200" b="1" dirty="0">
                <a:latin typeface="Arial Narrow" pitchFamily="34" charset="0"/>
              </a:rPr>
              <a:t>.</a:t>
            </a:r>
          </a:p>
          <a:p>
            <a:endParaRPr lang="en-US" sz="1200" b="1" dirty="0">
              <a:latin typeface="Arial Narrow" pitchFamily="34" charset="0"/>
            </a:endParaRPr>
          </a:p>
          <a:p>
            <a:pPr marL="0" indent="0">
              <a:buNone/>
            </a:pPr>
            <a:r>
              <a:rPr lang="en-US" sz="3200" dirty="0">
                <a:latin typeface="Times New Roman"/>
                <a:cs typeface="Times New Roman"/>
              </a:rPr>
              <a:t>●</a:t>
            </a:r>
            <a:r>
              <a:rPr lang="id-ID" sz="3200" dirty="0">
                <a:latin typeface="Times New Roman"/>
                <a:cs typeface="Times New Roman"/>
              </a:rPr>
              <a:t> </a:t>
            </a:r>
            <a:r>
              <a:rPr lang="id-ID" sz="3200" b="1" dirty="0">
                <a:latin typeface="Arial Narrow" pitchFamily="34" charset="0"/>
                <a:cs typeface="Arial" pitchFamily="34" charset="0"/>
              </a:rPr>
              <a:t>Jadi</a:t>
            </a:r>
            <a:r>
              <a:rPr lang="id-ID" sz="3200" b="1" dirty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id-ID" sz="3200" b="1" dirty="0">
                <a:latin typeface="Arial Narrow" pitchFamily="34" charset="0"/>
                <a:cs typeface="Arial" pitchFamily="34" charset="0"/>
              </a:rPr>
              <a:t>adanya</a:t>
            </a:r>
            <a:r>
              <a:rPr lang="id-ID" sz="3200" b="1" dirty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Kelompok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anutan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untuk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mendapatkan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persetujuan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dan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bahkan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peringkat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penilaian</a:t>
            </a:r>
            <a:r>
              <a:rPr lang="en-US" sz="3200" b="1" dirty="0">
                <a:latin typeface="Arial Narrow" pitchFamily="34" charset="0"/>
              </a:rPr>
              <a:t> yang </a:t>
            </a:r>
            <a:r>
              <a:rPr lang="en-US" sz="3200" b="1" dirty="0" err="1">
                <a:latin typeface="Arial Narrow" pitchFamily="34" charset="0"/>
              </a:rPr>
              <a:t>objektif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dapat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belaku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sebagai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dukungan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positif</a:t>
            </a:r>
            <a:r>
              <a:rPr lang="en-US" sz="3200" b="1" dirty="0">
                <a:latin typeface="Arial Narrow" pitchFamily="34" charset="0"/>
              </a:rPr>
              <a:t> yang </a:t>
            </a:r>
            <a:r>
              <a:rPr lang="en-US" sz="3200" b="1" dirty="0" err="1">
                <a:latin typeface="Arial Narrow" pitchFamily="34" charset="0"/>
              </a:rPr>
              <a:t>mendorong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para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konsumen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untuk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bertindak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seperti</a:t>
            </a:r>
            <a:r>
              <a:rPr lang="en-US" sz="3200" b="1" dirty="0">
                <a:latin typeface="Arial Narrow" pitchFamily="34" charset="0"/>
              </a:rPr>
              <a:t> yang </a:t>
            </a:r>
            <a:r>
              <a:rPr lang="en-US" sz="3200" b="1" dirty="0" err="1">
                <a:latin typeface="Arial Narrow" pitchFamily="34" charset="0"/>
              </a:rPr>
              <a:t>diharapkan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terhadap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beberapa</a:t>
            </a:r>
            <a:r>
              <a:rPr lang="en-US" sz="3200" b="1" dirty="0">
                <a:latin typeface="Arial Narrow" pitchFamily="34" charset="0"/>
              </a:rPr>
              <a:t> </a:t>
            </a:r>
            <a:r>
              <a:rPr lang="en-US" sz="3200" b="1" dirty="0" err="1">
                <a:latin typeface="Arial Narrow" pitchFamily="34" charset="0"/>
              </a:rPr>
              <a:t>produk</a:t>
            </a:r>
            <a:r>
              <a:rPr lang="en-US" sz="3200" b="1" dirty="0">
                <a:latin typeface="Arial Narrow" pitchFamily="34" charset="0"/>
              </a:rPr>
              <a:t>/</a:t>
            </a:r>
            <a:r>
              <a:rPr lang="en-US" sz="3200" b="1" dirty="0" err="1">
                <a:latin typeface="Arial Narrow" pitchFamily="34" charset="0"/>
              </a:rPr>
              <a:t>jasa</a:t>
            </a:r>
            <a:r>
              <a:rPr lang="en-US" sz="3200" b="1" dirty="0">
                <a:latin typeface="Arial Narrow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26168197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20052"/>
            <a:ext cx="8183880" cy="105156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>
                <a:effectLst/>
              </a:rPr>
              <a:t>C. </a:t>
            </a:r>
            <a:r>
              <a:rPr lang="en-US" dirty="0" err="1">
                <a:effectLst/>
              </a:rPr>
              <a:t>Daya</a:t>
            </a:r>
            <a:r>
              <a:rPr lang="en-US" dirty="0">
                <a:effectLst/>
              </a:rPr>
              <a:t> </a:t>
            </a:r>
            <a:r>
              <a:rPr lang="id-ID" dirty="0" err="1">
                <a:effectLst/>
              </a:rPr>
              <a:t>T</a:t>
            </a:r>
            <a:r>
              <a:rPr lang="en-US" dirty="0" err="1">
                <a:effectLst/>
              </a:rPr>
              <a:t>arik</a:t>
            </a:r>
            <a:r>
              <a:rPr lang="en-US" dirty="0">
                <a:effectLst/>
              </a:rPr>
              <a:t> </a:t>
            </a:r>
            <a:r>
              <a:rPr lang="id-ID" dirty="0" err="1">
                <a:effectLst/>
              </a:rPr>
              <a:t>K</a:t>
            </a:r>
            <a:r>
              <a:rPr lang="en-US" dirty="0" err="1">
                <a:effectLst/>
              </a:rPr>
              <a:t>elompok</a:t>
            </a:r>
            <a:r>
              <a:rPr lang="en-US" dirty="0">
                <a:effectLst/>
              </a:rPr>
              <a:t> </a:t>
            </a:r>
            <a:r>
              <a:rPr lang="id-ID" dirty="0" err="1">
                <a:effectLst/>
              </a:rPr>
              <a:t>A</a:t>
            </a:r>
            <a:r>
              <a:rPr lang="en-US" dirty="0" err="1">
                <a:effectLst/>
              </a:rPr>
              <a:t>nutan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dan</a:t>
            </a:r>
            <a:r>
              <a:rPr lang="en-US" dirty="0">
                <a:effectLst/>
              </a:rPr>
              <a:t> </a:t>
            </a:r>
            <a:r>
              <a:rPr lang="id-ID" dirty="0" err="1">
                <a:effectLst/>
              </a:rPr>
              <a:t>S</a:t>
            </a:r>
            <a:r>
              <a:rPr lang="en-US" dirty="0" err="1">
                <a:effectLst/>
              </a:rPr>
              <a:t>elebritis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714488"/>
            <a:ext cx="8715436" cy="5032248"/>
          </a:xfrm>
        </p:spPr>
        <p:txBody>
          <a:bodyPr>
            <a:normAutofit/>
          </a:bodyPr>
          <a:lstStyle/>
          <a:p>
            <a:pPr marL="514350" lvl="0" indent="-514350">
              <a:buNone/>
            </a:pPr>
            <a:r>
              <a:rPr lang="id-ID" b="1" dirty="0"/>
              <a:t>1</a:t>
            </a:r>
            <a:r>
              <a:rPr lang="id-ID" b="1" i="1" dirty="0"/>
              <a:t>.	</a:t>
            </a:r>
            <a:r>
              <a:rPr lang="en-US" b="1" dirty="0" err="1"/>
              <a:t>Daya</a:t>
            </a:r>
            <a:r>
              <a:rPr lang="en-US" b="1" dirty="0"/>
              <a:t> </a:t>
            </a:r>
            <a:r>
              <a:rPr lang="en-US" b="1" dirty="0" err="1"/>
              <a:t>tarik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kelompok</a:t>
            </a:r>
            <a:r>
              <a:rPr lang="en-US" b="1" dirty="0"/>
              <a:t> </a:t>
            </a:r>
            <a:r>
              <a:rPr lang="en-US" b="1" dirty="0" err="1"/>
              <a:t>anutan</a:t>
            </a:r>
            <a:r>
              <a:rPr lang="en-US" b="1" dirty="0"/>
              <a:t>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melalui</a:t>
            </a:r>
            <a:r>
              <a:rPr lang="en-US" b="1" dirty="0"/>
              <a:t> :</a:t>
            </a:r>
          </a:p>
          <a:p>
            <a:pPr marL="0" lvl="0" indent="0">
              <a:buNone/>
            </a:pPr>
            <a:r>
              <a:rPr lang="en-US" sz="3200" b="1" i="1" dirty="0">
                <a:solidFill>
                  <a:srgbClr val="0070C0"/>
                </a:solidFill>
              </a:rPr>
              <a:t>a. </a:t>
            </a:r>
            <a:r>
              <a:rPr lang="en-US" sz="3200" b="1" i="1" dirty="0" err="1">
                <a:solidFill>
                  <a:srgbClr val="0070C0"/>
                </a:solidFill>
              </a:rPr>
              <a:t>Kelompok</a:t>
            </a:r>
            <a:r>
              <a:rPr lang="en-US" sz="3200" b="1" i="1" dirty="0">
                <a:solidFill>
                  <a:srgbClr val="0070C0"/>
                </a:solidFill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</a:rPr>
              <a:t>persahabatan</a:t>
            </a:r>
            <a:endParaRPr lang="en-US" sz="3200" dirty="0"/>
          </a:p>
          <a:p>
            <a:pPr marL="0" lvl="0" indent="0">
              <a:buNone/>
            </a:pPr>
            <a:r>
              <a:rPr lang="en-US" dirty="0">
                <a:latin typeface="Times New Roman"/>
                <a:cs typeface="Times New Roman"/>
              </a:rPr>
              <a:t>●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macam</a:t>
            </a:r>
            <a:r>
              <a:rPr lang="id-ID" dirty="0"/>
              <a:t>k</a:t>
            </a:r>
            <a:r>
              <a:rPr lang="en-US" dirty="0" err="1"/>
              <a:t>ebutuhan</a:t>
            </a:r>
            <a:endParaRPr lang="en-US" dirty="0"/>
          </a:p>
          <a:p>
            <a:pPr marL="0" lvl="0" indent="0">
              <a:buNone/>
            </a:pPr>
            <a:r>
              <a:rPr lang="en-US" dirty="0">
                <a:latin typeface="Times New Roman"/>
                <a:cs typeface="Times New Roman"/>
              </a:rPr>
              <a:t>● </a:t>
            </a:r>
            <a:r>
              <a:rPr lang="en-US" dirty="0" err="1"/>
              <a:t>Memebrikan</a:t>
            </a:r>
            <a:r>
              <a:rPr lang="en-US" dirty="0"/>
              <a:t> </a:t>
            </a:r>
            <a:r>
              <a:rPr lang="en-US" dirty="0" err="1"/>
              <a:t>kebersamaan</a:t>
            </a:r>
            <a:endParaRPr lang="en-US" dirty="0"/>
          </a:p>
          <a:p>
            <a:pPr marL="0" lvl="0" indent="0">
              <a:buNone/>
            </a:pPr>
            <a:r>
              <a:rPr lang="en-US" dirty="0">
                <a:latin typeface="Times New Roman"/>
                <a:cs typeface="Times New Roman"/>
              </a:rPr>
              <a:t>● </a:t>
            </a:r>
            <a:r>
              <a:rPr lang="en-US" dirty="0"/>
              <a:t>Rasa </a:t>
            </a:r>
            <a:r>
              <a:rPr lang="en-US" dirty="0" err="1"/>
              <a:t>aman</a:t>
            </a:r>
            <a:endParaRPr lang="en-US" dirty="0"/>
          </a:p>
          <a:p>
            <a:pPr marL="0" lvl="0" indent="0">
              <a:buNone/>
            </a:pPr>
            <a:r>
              <a:rPr lang="en-US" dirty="0">
                <a:latin typeface="Times New Roman"/>
                <a:cs typeface="Times New Roman"/>
              </a:rPr>
              <a:t>● </a:t>
            </a:r>
            <a:r>
              <a:rPr lang="en-US" dirty="0" err="1"/>
              <a:t>Membicarakan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masalah</a:t>
            </a:r>
            <a:endParaRPr lang="en-US" dirty="0"/>
          </a:p>
          <a:p>
            <a:pPr marL="0" lvl="0" indent="0">
              <a:buNone/>
            </a:pPr>
            <a:r>
              <a:rPr lang="en-US" dirty="0">
                <a:latin typeface="Times New Roman"/>
                <a:cs typeface="Times New Roman"/>
              </a:rPr>
              <a:t>●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kematangan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</a:t>
            </a:r>
          </a:p>
          <a:p>
            <a:pPr marL="0" lvl="0" indent="0">
              <a:buNone/>
            </a:pPr>
            <a:r>
              <a:rPr lang="en-US" dirty="0">
                <a:latin typeface="Times New Roman"/>
                <a:cs typeface="Times New Roman"/>
              </a:rPr>
              <a:t>●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menetukan</a:t>
            </a:r>
            <a:r>
              <a:rPr lang="en-US" dirty="0"/>
              <a:t> </a:t>
            </a:r>
            <a:r>
              <a:rPr lang="en-US" dirty="0" err="1"/>
              <a:t>produk</a:t>
            </a:r>
            <a:endParaRPr lang="en-US" dirty="0"/>
          </a:p>
          <a:p>
            <a:pPr marL="280988" lv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800711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720" y="500042"/>
            <a:ext cx="8572560" cy="6000792"/>
          </a:xfrm>
        </p:spPr>
        <p:txBody>
          <a:bodyPr>
            <a:normAutofit fontScale="92500"/>
          </a:bodyPr>
          <a:lstStyle/>
          <a:p>
            <a:pPr marL="0" lvl="0" algn="l"/>
            <a:r>
              <a:rPr lang="en-US" sz="3200" b="1" i="1" dirty="0">
                <a:solidFill>
                  <a:srgbClr val="0070C0"/>
                </a:solidFill>
              </a:rPr>
              <a:t>b. </a:t>
            </a:r>
            <a:r>
              <a:rPr lang="en-US" sz="3200" b="1" i="1" dirty="0" err="1">
                <a:solidFill>
                  <a:srgbClr val="0070C0"/>
                </a:solidFill>
              </a:rPr>
              <a:t>Kelompok</a:t>
            </a:r>
            <a:r>
              <a:rPr lang="en-US" sz="3200" b="1" i="1" dirty="0">
                <a:solidFill>
                  <a:srgbClr val="0070C0"/>
                </a:solidFill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</a:rPr>
              <a:t>belanja</a:t>
            </a:r>
            <a:endParaRPr lang="en-US" b="1" dirty="0"/>
          </a:p>
          <a:p>
            <a:pPr marL="0" algn="l"/>
            <a:r>
              <a:rPr lang="en-US" sz="3200" dirty="0" err="1">
                <a:solidFill>
                  <a:schemeClr val="tx1"/>
                </a:solidFill>
              </a:rPr>
              <a:t>yaitu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id-ID" sz="3200" dirty="0">
                <a:solidFill>
                  <a:schemeClr val="tx1"/>
                </a:solidFill>
              </a:rPr>
              <a:t>d</a:t>
            </a:r>
            <a:r>
              <a:rPr lang="en-US" sz="3200" dirty="0" err="1">
                <a:solidFill>
                  <a:schemeClr val="tx1"/>
                </a:solidFill>
              </a:rPr>
              <a:t>ua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orang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atau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lebih</a:t>
            </a:r>
            <a:r>
              <a:rPr lang="en-US" sz="3200" dirty="0">
                <a:solidFill>
                  <a:schemeClr val="tx1"/>
                </a:solidFill>
              </a:rPr>
              <a:t> yang </a:t>
            </a:r>
            <a:r>
              <a:rPr lang="en-US" sz="3200" dirty="0" err="1">
                <a:solidFill>
                  <a:schemeClr val="tx1"/>
                </a:solidFill>
              </a:rPr>
              <a:t>berbelanja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bersama-sama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baik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berbelanja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makanan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pakaian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atau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hanya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untuk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melewatkan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waktu</a:t>
            </a:r>
            <a:r>
              <a:rPr lang="en-US" sz="3200" dirty="0">
                <a:solidFill>
                  <a:schemeClr val="tx1"/>
                </a:solidFill>
              </a:rPr>
              <a:t> yang </a:t>
            </a:r>
            <a:r>
              <a:rPr lang="en-US" sz="3200" dirty="0" err="1">
                <a:solidFill>
                  <a:schemeClr val="tx1"/>
                </a:solidFill>
              </a:rPr>
              <a:t>berfungsi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sebagai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teman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membeli</a:t>
            </a:r>
            <a:r>
              <a:rPr lang="en-US" sz="3200" dirty="0">
                <a:solidFill>
                  <a:schemeClr val="tx1"/>
                </a:solidFill>
              </a:rPr>
              <a:t>. </a:t>
            </a:r>
            <a:r>
              <a:rPr lang="en-US" sz="3200" dirty="0" err="1">
                <a:solidFill>
                  <a:schemeClr val="tx1"/>
                </a:solidFill>
              </a:rPr>
              <a:t>Bentuk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khusus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kelompok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belanja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seperti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menghadiri</a:t>
            </a:r>
            <a:r>
              <a:rPr lang="en-US" sz="3200" dirty="0">
                <a:solidFill>
                  <a:schemeClr val="tx1"/>
                </a:solidFill>
              </a:rPr>
              <a:t> demo </a:t>
            </a:r>
            <a:r>
              <a:rPr lang="en-US" sz="3200" dirty="0" err="1">
                <a:solidFill>
                  <a:schemeClr val="tx1"/>
                </a:solidFill>
              </a:rPr>
              <a:t>suatu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produk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id-ID" dirty="0"/>
          </a:p>
          <a:p>
            <a:pPr marL="0" lvl="0" algn="l"/>
            <a:r>
              <a:rPr lang="en-US" sz="3200" b="1" i="1" dirty="0">
                <a:solidFill>
                  <a:srgbClr val="0070C0"/>
                </a:solidFill>
              </a:rPr>
              <a:t>c. </a:t>
            </a:r>
            <a:r>
              <a:rPr lang="en-US" sz="3200" b="1" i="1" dirty="0" err="1">
                <a:solidFill>
                  <a:srgbClr val="0070C0"/>
                </a:solidFill>
              </a:rPr>
              <a:t>Kelompok</a:t>
            </a:r>
            <a:r>
              <a:rPr lang="en-US" sz="3200" b="1" i="1" dirty="0">
                <a:solidFill>
                  <a:srgbClr val="0070C0"/>
                </a:solidFill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</a:rPr>
              <a:t>kerja</a:t>
            </a:r>
            <a:r>
              <a:rPr lang="en-US" sz="3200" b="1" i="1" dirty="0">
                <a:solidFill>
                  <a:srgbClr val="0070C0"/>
                </a:solidFill>
              </a:rPr>
              <a:t> </a:t>
            </a:r>
          </a:p>
          <a:p>
            <a:pPr marL="0" algn="l"/>
            <a:r>
              <a:rPr lang="en-US" sz="3200" dirty="0" err="1">
                <a:solidFill>
                  <a:schemeClr val="tx1"/>
                </a:solidFill>
              </a:rPr>
              <a:t>Merupakan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para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individu</a:t>
            </a:r>
            <a:r>
              <a:rPr lang="en-US" sz="3200" dirty="0">
                <a:solidFill>
                  <a:schemeClr val="tx1"/>
                </a:solidFill>
              </a:rPr>
              <a:t> yang </a:t>
            </a:r>
            <a:r>
              <a:rPr lang="en-US" sz="3200" dirty="0" err="1">
                <a:solidFill>
                  <a:schemeClr val="tx1"/>
                </a:solidFill>
              </a:rPr>
              <a:t>bekerja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sama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sebagai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bagian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dari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sebuah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tim</a:t>
            </a:r>
            <a:r>
              <a:rPr lang="en-US" sz="3200" dirty="0">
                <a:solidFill>
                  <a:schemeClr val="tx1"/>
                </a:solidFill>
              </a:rPr>
              <a:t>. </a:t>
            </a:r>
            <a:r>
              <a:rPr lang="en-US" sz="3200" dirty="0" err="1">
                <a:solidFill>
                  <a:schemeClr val="tx1"/>
                </a:solidFill>
              </a:rPr>
              <a:t>Kelompok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kerja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dapat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mempengaruhi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pilihan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merk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konsumen</a:t>
            </a:r>
            <a:r>
              <a:rPr lang="en-US" sz="3200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id-ID" dirty="0"/>
          </a:p>
        </p:txBody>
      </p:sp>
    </p:spTree>
  </p:cSld>
  <p:clrMapOvr>
    <a:masterClrMapping/>
  </p:clrMapOvr>
  <p:transition spd="slow">
    <p:wheel spokes="3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193</TotalTime>
  <Words>810</Words>
  <Application>Microsoft Office PowerPoint</Application>
  <PresentationFormat>On-screen Show (4:3)</PresentationFormat>
  <Paragraphs>87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Adobe Garamond Pro Bold</vt:lpstr>
      <vt:lpstr>Aharoni</vt:lpstr>
      <vt:lpstr>Arial</vt:lpstr>
      <vt:lpstr>Arial Narrow</vt:lpstr>
      <vt:lpstr>Calibri</vt:lpstr>
      <vt:lpstr>Times New Roman</vt:lpstr>
      <vt:lpstr>Verdana</vt:lpstr>
      <vt:lpstr>Wingdings 2</vt:lpstr>
      <vt:lpstr>Aspect</vt:lpstr>
      <vt:lpstr> </vt:lpstr>
      <vt:lpstr>Tugas Kuliah Psikologi Konsumen</vt:lpstr>
      <vt:lpstr>Contoh Iklan Materi 3: Budaya dan Perilaku Konsumen</vt:lpstr>
      <vt:lpstr>A. Pengertian Kelompok Anutan</vt:lpstr>
      <vt:lpstr>PowerPoint Presentation</vt:lpstr>
      <vt:lpstr>B. Kekuatan Kelompok Anutan </vt:lpstr>
      <vt:lpstr>PowerPoint Presentation</vt:lpstr>
      <vt:lpstr>C. Daya Tarik Kelompok Anutan dan Selebritis </vt:lpstr>
      <vt:lpstr>PowerPoint Presentation</vt:lpstr>
      <vt:lpstr>PowerPoint Presentation</vt:lpstr>
      <vt:lpstr>PowerPoint Presentation</vt:lpstr>
      <vt:lpstr>3. Beberapa daya tarik kelompok yang lazim digunakan </vt:lpstr>
      <vt:lpstr>PowerPoint Presentation</vt:lpstr>
      <vt:lpstr>D. Peran Kelompok Anutan Terhadap Perilaku Konsumen </vt:lpstr>
      <vt:lpstr>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KELOMPOK ANUTAN  dan  KONSUMEN</dc:title>
  <dc:creator>Ria Puspita</dc:creator>
  <cp:lastModifiedBy>USMAN</cp:lastModifiedBy>
  <cp:revision>81</cp:revision>
  <dcterms:created xsi:type="dcterms:W3CDTF">2013-03-25T15:14:37Z</dcterms:created>
  <dcterms:modified xsi:type="dcterms:W3CDTF">2025-10-22T10:02:43Z</dcterms:modified>
</cp:coreProperties>
</file>